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5A8C7-CC1A-4A08-9B4B-31F43B054C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1B693-632D-4080-9CF6-EA28B66DC80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854199"/>
            <a:ext cx="9144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838200" y="2187443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38500" y="2159000"/>
            <a:ext cx="5715000" cy="1382450"/>
          </a:xfrm>
        </p:spPr>
        <p:txBody>
          <a:bodyPr anchor="b" anchorCtr="0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3238500" y="3733201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13673"/>
            <a:ext cx="4681654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204470"/>
            <a:ext cx="10515600" cy="631190"/>
          </a:xfrm>
          <a:solidFill>
            <a:schemeClr val="bg2"/>
          </a:solidFill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800">
                <a:solidFill>
                  <a:srgbClr val="34201B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岩泥防火保温材料 严寒地区推广文件</a:t>
            </a:r>
            <a:endParaRPr lang="zh-CN" altLang="en-US" sz="2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38200" y="969645"/>
            <a:ext cx="10515600" cy="755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algn="ctr">
              <a:lnSpc>
                <a:spcPct val="120000"/>
              </a:lnSpc>
              <a:buNone/>
            </a:pPr>
            <a:r>
              <a:rPr lang="en-US">
                <a:solidFill>
                  <a:srgbClr val="0070C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吉林省住房和城乡建设厅关于发布2018年度吉林省建筑节能技术（产品）推广使用目录</a:t>
            </a:r>
            <a:endParaRPr lang="en-US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algn="ctr">
              <a:lnSpc>
                <a:spcPct val="120000"/>
              </a:lnSpc>
              <a:buNone/>
            </a:pPr>
            <a:r>
              <a:rPr lang="en-US">
                <a:solidFill>
                  <a:srgbClr val="0070C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（A级防火保温材料）的通知</a:t>
            </a:r>
            <a:endParaRPr lang="zh-CN" altLang="en-US"/>
          </a:p>
        </p:txBody>
      </p:sp>
      <p:graphicFrame>
        <p:nvGraphicFramePr>
          <p:cNvPr id="9" name="表格 8"/>
          <p:cNvGraphicFramePr/>
          <p:nvPr/>
        </p:nvGraphicFramePr>
        <p:xfrm>
          <a:off x="838200" y="1843405"/>
          <a:ext cx="10515600" cy="13747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/>
              </a:tblGrid>
              <a:tr h="1118870">
                <a:tc>
                  <a:txBody>
                    <a:bodyPr/>
                    <a:p>
                      <a:pPr indent="0" algn="l">
                        <a:lnSpc>
                          <a:spcPct val="150000"/>
                        </a:lnSpc>
                        <a:buNone/>
                      </a:pPr>
                      <a:r>
                        <a:rPr lang="en-US" sz="12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　　</a:t>
                      </a: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吉建科〔2018〕8号 各市（州）建委（住房城乡建设局），长白山管委会住房城乡建设局，梅河口市、公主岭市住房城乡建设局，各县（市）住房城乡建设局，各有关单位：　　为进一步加强A级防火保温材料的推广应用工作，依据《民用建筑节能条例》、《国务院办公厅关于印发消防安全责任制实施办法的通知》（国办发〔2017〕87号）和《吉林省民用建筑节能与发展新型墙体材料条例》等法规文件要求，经企业自愿申报、调研核验、专家会议评审等程序，“岩棉装饰板”等5个建筑节能技术（产品）列入《2018年度吉林省建筑节能技术（产品）推广使用目录(A级防火保温材料)》，现予以公布，自公布之            日起，有效期两年。                  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7625" marR="47625" marT="47625" marB="47625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837565" y="3456305"/>
            <a:ext cx="105156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1200" b="0">
                <a:solidFill>
                  <a:schemeClr val="tx1"/>
                </a:solidFill>
                <a:ea typeface="宋体" panose="02010600030101010101" pitchFamily="2" charset="-122"/>
              </a:rPr>
              <a:t>附件：</a:t>
            </a:r>
            <a:r>
              <a:rPr lang="zh-CN" sz="1200" b="0">
                <a:solidFill>
                  <a:schemeClr val="tx1"/>
                </a:solidFill>
                <a:ea typeface="宋体" panose="02010600030101010101" pitchFamily="2" charset="-122"/>
                <a:cs typeface="仿宋" panose="02010609060101010101" charset="-122"/>
              </a:rPr>
              <a:t>2018年度吉林省建筑节能技术（产品）推广使用</a:t>
            </a:r>
            <a:r>
              <a:rPr lang="zh-CN" sz="1200" b="0">
                <a:solidFill>
                  <a:schemeClr val="tx1"/>
                </a:solidFill>
                <a:ea typeface="宋体" panose="02010600030101010101" pitchFamily="2" charset="-122"/>
              </a:rPr>
              <a:t>目录（</a:t>
            </a:r>
            <a:r>
              <a:rPr lang="zh-CN" sz="1200" b="0">
                <a:solidFill>
                  <a:schemeClr val="tx1"/>
                </a:solidFill>
                <a:ea typeface="宋体" panose="02010600030101010101" pitchFamily="2" charset="-122"/>
                <a:cs typeface="仿宋" panose="02010609060101010101" charset="-122"/>
              </a:rPr>
              <a:t>A级防火保温材料）</a:t>
            </a:r>
            <a:r>
              <a:rPr lang="zh-CN" sz="1200" b="0">
                <a:solidFill>
                  <a:schemeClr val="tx1"/>
                </a:solidFill>
                <a:ea typeface="宋体" panose="02010600030101010101" pitchFamily="2" charset="-122"/>
              </a:rPr>
              <a:t>　　</a:t>
            </a:r>
            <a:r>
              <a:rPr lang="en-US" sz="1200" b="0">
                <a:solidFill>
                  <a:schemeClr val="tx1"/>
                </a:solidFill>
                <a:latin typeface="仿宋_GB2312" charset="0"/>
                <a:ea typeface="宋体" panose="02010600030101010101" pitchFamily="2" charset="-122"/>
                <a:cs typeface="仿宋" panose="02010609060101010101" charset="-122"/>
              </a:rPr>
              <a:t>                                                                                                </a:t>
            </a:r>
            <a:r>
              <a:rPr lang="zh-CN" sz="1200" b="0">
                <a:solidFill>
                  <a:schemeClr val="tx1"/>
                </a:solidFill>
                <a:ea typeface="宋体" panose="02010600030101010101" pitchFamily="2" charset="-122"/>
              </a:rPr>
              <a:t>吉林省住房和城乡建设厅　　</a:t>
            </a:r>
            <a:r>
              <a:rPr lang="zh-CN" sz="1200" b="0">
                <a:solidFill>
                  <a:schemeClr val="tx1"/>
                </a:solidFill>
                <a:ea typeface="宋体" panose="02010600030101010101" pitchFamily="2" charset="-122"/>
                <a:cs typeface="仿宋" panose="02010609060101010101" charset="-122"/>
              </a:rPr>
              <a:t>                                                                                                                                                                                     2018年5月30日</a:t>
            </a:r>
            <a:endParaRPr lang="zh-CN" altLang="en-US" sz="1200" b="0">
              <a:solidFill>
                <a:schemeClr val="tx1"/>
              </a:solidFill>
              <a:ea typeface="宋体" panose="02010600030101010101" pitchFamily="2" charset="-122"/>
              <a:cs typeface="仿宋" panose="02010609060101010101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38200" y="4101465"/>
            <a:ext cx="10514965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ctr"/>
            <a:r>
              <a:rPr lang="en-US" sz="1600" b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charset="0"/>
              </a:rPr>
              <a:t>2018</a:t>
            </a:r>
            <a:r>
              <a:rPr lang="zh-CN" sz="1600" b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年度吉林省建筑节能技术（产品）推广使用目录（</a:t>
            </a:r>
            <a:r>
              <a:rPr lang="en-US" sz="1600" b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A</a:t>
            </a:r>
            <a:r>
              <a:rPr lang="zh-CN" sz="1600" b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级防火保温材料）</a:t>
            </a:r>
            <a:endParaRPr lang="zh-CN" altLang="en-US" sz="1600" b="0">
              <a:solidFill>
                <a:srgbClr val="0070C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2" name="表格 11"/>
          <p:cNvGraphicFramePr/>
          <p:nvPr/>
        </p:nvGraphicFramePr>
        <p:xfrm>
          <a:off x="488950" y="4662805"/>
          <a:ext cx="11214100" cy="19640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100"/>
                <a:gridCol w="1776095"/>
                <a:gridCol w="3070860"/>
                <a:gridCol w="1778000"/>
                <a:gridCol w="1962150"/>
                <a:gridCol w="2080895"/>
              </a:tblGrid>
              <a:tr h="6356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仿宋_GB2312" charset="0"/>
                          <a:cs typeface="仿宋_GB2312" charset="0"/>
                        </a:rPr>
                        <a:t>序号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仿宋_GB2312" charset="0"/>
                        <a:ea typeface="仿宋_GB2312" charset="0"/>
                        <a:cs typeface="仿宋_GB2312" charset="0"/>
                      </a:endParaRPr>
                    </a:p>
                  </a:txBody>
                  <a:tcPr marL="9525" marR="9525" marT="9525" marB="95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仿宋_GB2312" charset="0"/>
                          <a:cs typeface="仿宋_GB2312" charset="0"/>
                        </a:rPr>
                        <a:t>技术（产品）名称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仿宋_GB2312" charset="0"/>
                        <a:ea typeface="仿宋_GB2312" charset="0"/>
                        <a:cs typeface="仿宋_GB2312" charset="0"/>
                      </a:endParaRPr>
                    </a:p>
                  </a:txBody>
                  <a:tcPr marL="9525" marR="9525" marT="9525" marB="95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仿宋_GB2312" charset="0"/>
                          <a:cs typeface="仿宋_GB2312" charset="0"/>
                        </a:rPr>
                        <a:t>主要技术性能和特点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仿宋_GB2312" charset="0"/>
                        <a:ea typeface="仿宋_GB2312" charset="0"/>
                        <a:cs typeface="仿宋_GB2312" charset="0"/>
                      </a:endParaRPr>
                    </a:p>
                  </a:txBody>
                  <a:tcPr marL="9525" marR="9525" marT="9525" marB="95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仿宋_GB2312" charset="0"/>
                          <a:cs typeface="仿宋_GB2312" charset="0"/>
                        </a:rPr>
                        <a:t>执行标准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仿宋_GB2312" charset="0"/>
                        <a:ea typeface="仿宋_GB2312" charset="0"/>
                        <a:cs typeface="仿宋_GB2312" charset="0"/>
                      </a:endParaRPr>
                    </a:p>
                  </a:txBody>
                  <a:tcPr marL="9525" marR="9525" marT="9525" marB="95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仿宋_GB2312" charset="0"/>
                          <a:cs typeface="仿宋_GB2312" charset="0"/>
                        </a:rPr>
                        <a:t>适用范围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仿宋_GB2312" charset="0"/>
                        <a:ea typeface="仿宋_GB2312" charset="0"/>
                        <a:cs typeface="仿宋_GB2312" charset="0"/>
                      </a:endParaRPr>
                    </a:p>
                  </a:txBody>
                  <a:tcPr marL="9525" marR="9525" marT="9525" marB="95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仿宋_GB2312" charset="0"/>
                        <a:cs typeface="仿宋_GB2312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仿宋_GB2312" charset="0"/>
                          <a:cs typeface="仿宋_GB2312" charset="0"/>
                        </a:rPr>
                        <a:t>技术（产品）生产单位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仿宋_GB2312" charset="0"/>
                        <a:ea typeface="仿宋_GB2312" charset="0"/>
                        <a:cs typeface="仿宋_GB2312" charset="0"/>
                      </a:endParaRPr>
                    </a:p>
                  </a:txBody>
                  <a:tcPr marL="9525" marR="9525" marT="9525" marB="9525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84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仿宋_GB2312" charset="0"/>
                          <a:cs typeface="仿宋_GB2312" charset="0"/>
                        </a:rPr>
                        <a:t>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仿宋_GB2312" charset="0"/>
                        <a:ea typeface="仿宋_GB2312" charset="0"/>
                        <a:cs typeface="仿宋_GB2312" charset="0"/>
                      </a:endParaRPr>
                    </a:p>
                  </a:txBody>
                  <a:tcPr marL="9525" marR="9525" marT="9525" marB="95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仿宋_GB2312" charset="0"/>
                          <a:cs typeface="仿宋_GB2312" charset="0"/>
                        </a:rPr>
                        <a:t>WF保温岩泥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仿宋_GB2312" charset="0"/>
                        <a:ea typeface="仿宋_GB2312" charset="0"/>
                        <a:cs typeface="仿宋_GB2312" charset="0"/>
                      </a:endParaRPr>
                    </a:p>
                  </a:txBody>
                  <a:tcPr marL="9525" marR="9525" marT="9525" marB="95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仿宋_GB2312" charset="0"/>
                          <a:cs typeface="仿宋_GB2312" charset="0"/>
                        </a:rPr>
                        <a:t>该产品以憎水膨胀珍珠岩、无机矿物纤维、胶凝材料为主要成分，添加其他功能添加剂，经搅拌混合、包装等工艺制成的干拌混合物 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仿宋_GB2312" charset="0"/>
                        <a:ea typeface="仿宋_GB2312" charset="0"/>
                        <a:cs typeface="仿宋_GB2312" charset="0"/>
                      </a:endParaRPr>
                    </a:p>
                  </a:txBody>
                  <a:tcPr marL="9525" marR="9525" marT="9525" marB="95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仿宋_GB2312" charset="0"/>
                          <a:cs typeface="仿宋_GB2312" charset="0"/>
                        </a:rPr>
                        <a:t>《WF保温岩泥复合墙体建筑构造》吉J2016-149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仿宋_GB2312" charset="0"/>
                        <a:ea typeface="仿宋_GB2312" charset="0"/>
                        <a:cs typeface="仿宋_GB2312" charset="0"/>
                      </a:endParaRPr>
                    </a:p>
                  </a:txBody>
                  <a:tcPr marL="9525" marR="9525" marT="9525" marB="95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仿宋_GB2312" charset="0"/>
                          <a:cs typeface="仿宋_GB2312" charset="0"/>
                        </a:rPr>
                        <a:t>适用于工业与民用建筑</a:t>
                      </a:r>
                      <a:endParaRPr lang="en-US" sz="1400" b="0">
                        <a:solidFill>
                          <a:srgbClr val="000000"/>
                        </a:solidFill>
                        <a:latin typeface="仿宋_GB2312" charset="0"/>
                        <a:cs typeface="仿宋_GB2312" charset="0"/>
                      </a:endParaRPr>
                    </a:p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仿宋_GB2312" charset="0"/>
                          <a:cs typeface="仿宋_GB2312" charset="0"/>
                        </a:rPr>
                        <a:t>外墙保温工程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仿宋_GB2312" charset="0"/>
                        <a:ea typeface="仿宋_GB2312" charset="0"/>
                        <a:cs typeface="仿宋_GB2312" charset="0"/>
                      </a:endParaRPr>
                    </a:p>
                  </a:txBody>
                  <a:tcPr marL="9525" marR="9525" marT="9525" marB="95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仿宋_GB2312" charset="0"/>
                          <a:cs typeface="仿宋_GB2312" charset="0"/>
                        </a:rPr>
                        <a:t>吉林省隆洋建材有限公司  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仿宋_GB2312" charset="0"/>
                        <a:ea typeface="仿宋_GB2312" charset="0"/>
                        <a:cs typeface="仿宋_GB2312" charset="0"/>
                      </a:endParaRPr>
                    </a:p>
                  </a:txBody>
                  <a:tcPr marL="9525" marR="9525" marT="9525" marB="95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4.xml><?xml version="1.0" encoding="utf-8"?>
<p:tagLst xmlns:p="http://schemas.openxmlformats.org/presentationml/2006/main">
  <p:tag name="KSO_WM_TEMPLATE_CATEGORY" val="custom"/>
  <p:tag name="KSO_WM_TEMPLATE_INDEX" val="20185037"/>
  <p:tag name="KSO_WM_TAG_VERSION" val="1.0"/>
  <p:tag name="KSO_WM_BEAUTIFY_FLAG" val="#wm#"/>
  <p:tag name="KSO_WM_UNIT_PRESET_TEXT_LEN" val="17"/>
  <p:tag name="KSO_WM_UNIT_PRESET_TEXT_INDEX" val="3"/>
  <p:tag name="KSO_WM_UNIT_CLEAR" val="0"/>
  <p:tag name="KSO_WM_UNIT_COMPATIBLE" val="0"/>
  <p:tag name="KSO_WM_UNIT_HIGHLIGHT" val="0"/>
  <p:tag name="KSO_WM_UNIT_ISCONTENTSTITLE" val="0"/>
  <p:tag name="KSO_WM_UNIT_VALUE" val="22"/>
  <p:tag name="KSO_WM_UNIT_LAYERLEVEL" val="1"/>
  <p:tag name="KSO_WM_UNIT_INDEX" val="1"/>
  <p:tag name="KSO_WM_UNIT_ID" val="custom20185037_2*a*1"/>
  <p:tag name="KSO_WM_UNIT_TYPE" val="a"/>
</p:tagLst>
</file>

<file path=ppt/tags/tag5.xml><?xml version="1.0" encoding="utf-8"?>
<p:tagLst xmlns:p="http://schemas.openxmlformats.org/presentationml/2006/main">
  <p:tag name="KSO_WM_SLIDE_SIZE" val="828*343"/>
  <p:tag name="KSO_WM_SLIDE_POSITION" val="66*144"/>
  <p:tag name="KSO_WM_SLIDE_LAYOUT_CNT" val="1_1"/>
  <p:tag name="KSO_WM_SLIDE_LAYOUT" val="a_f"/>
  <p:tag name="KSO_WM_BEAUTIFY_FLAG" val="#wm#"/>
  <p:tag name="KSO_WM_SLIDE_TYPE" val="text"/>
  <p:tag name="KSO_WM_SLIDE_ITEM_CNT" val="1"/>
  <p:tag name="KSO_WM_SLIDE_INDEX" val="2"/>
  <p:tag name="KSO_WM_SLIDE_ID" val="custom20185037_2"/>
  <p:tag name="KSO_WM_TAG_VERSION" val="1.0"/>
  <p:tag name="KSO_WM_TEMPLATE_INDEX" val="20185037"/>
  <p:tag name="KSO_WM_TEMPLATE_CATEGORY" val="custom"/>
</p:tagLst>
</file>

<file path=ppt/theme/theme1.xml><?xml version="1.0" encoding="utf-8"?>
<a:theme xmlns:a="http://schemas.openxmlformats.org/drawingml/2006/main" name="Office 主题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925</Words>
  <Application>WPS 演示</Application>
  <PresentationFormat>宽屏</PresentationFormat>
  <Paragraphs>38</Paragraphs>
  <Slides>1</Slides>
  <Notes>31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黑体</vt:lpstr>
      <vt:lpstr>Calibri</vt:lpstr>
      <vt:lpstr>微软雅黑</vt:lpstr>
      <vt:lpstr>Arial Unicode MS</vt:lpstr>
      <vt:lpstr>仿宋</vt:lpstr>
      <vt:lpstr>仿宋_GB2312</vt:lpstr>
      <vt:lpstr>Times New Roman</vt:lpstr>
      <vt:lpstr>Office 主题</vt:lpstr>
      <vt:lpstr>岩泥防火保温材料 严寒地区推广文件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華荣 </cp:lastModifiedBy>
  <cp:revision>3</cp:revision>
  <dcterms:created xsi:type="dcterms:W3CDTF">2018-03-01T02:03:00Z</dcterms:created>
  <dcterms:modified xsi:type="dcterms:W3CDTF">2018-08-06T05:11:24Z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2052-10.1.0.7469</vt:lpwstr>
  </property>
</Properties>
</file>